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B24"/>
    <a:srgbClr val="C5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56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9A6E1-85B3-446D-92DD-6EE891AD6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FDFC4E-714A-4888-933B-317C8B580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4B47645-6867-4A83-9F53-BC78A007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11CE1A-7821-4B0B-9E71-AEEF3661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2291529-75E6-45BD-98AF-E4EAFC7E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98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0EC7E-ABD7-4E62-AF43-2AA799EF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3A8C4E7-7997-492A-81A2-75838A14B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0093AF-8047-4609-9174-81B77CDB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D9EDA8-F841-4C12-A253-80DCD6CD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81D999-B4B5-45DC-AC20-619151AA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99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32E6B5-6C20-4B8D-9A30-87A58AB44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877699-F379-4A19-9709-F6A14CAF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221EED-CF27-4945-A5AA-C9FCEAB1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1D75402-E669-413B-99CD-5D9B949E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E734E2C-ACA9-46EE-BFED-226D159D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7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C3C54-6F9E-4390-9CF3-7A23F158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361CCA-1E04-4848-B2BD-AD86A4E9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B350EA-09DC-49AE-AE09-3B88A6CF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8F57C8-ECB7-47DC-AB3D-FDB6852D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2B788F-EECA-4E68-B0F9-ED7C5AD7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2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42181-32A2-46D4-8E4D-9387B6C9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E2EFF2-3BD8-4B0F-90A4-29BF65F72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B8AD59-F08E-464A-8053-A6A64D35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4CA0C4-C1E9-463B-B64D-E6FF1136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1B7B32-965E-4B1D-8C58-FA8A135C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046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0BBE5-484F-4568-BCBB-2564E3F4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EDB94A-F3E9-4FF3-B9FB-D20DD68A5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8A0BEDE-A8A5-491E-A993-948DE93A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A14FCA7-E6C2-4660-8AA8-ABC25A55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4B012D-55B5-4F7F-B99C-3D8B9D3A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BA7FDA-6DBE-4FD8-A742-36BE256D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4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3509-ACD3-4C6A-9260-D8A0D86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FF9121-F24E-480E-93D7-91C417F0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76BDFB8-1696-4FDA-BEBE-FC90216CD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4DDDE6-ED9C-4579-A7FB-779FD0510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CFA5EE3-EF08-4523-92BD-0185531BF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F5572E9-D667-4308-947D-9EFDF4C1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304386B-438B-4FDA-AF3C-F9C5CCD4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19F51D8-5581-4559-933B-4625EC8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1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E3529-E69C-46B0-AF9C-CB54757E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1011D3A-BEE4-486F-B559-FA57643C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75E7B84-5654-4C22-979B-BE7A9C02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599AC6-BB62-46EA-AEDC-1BC7E6DD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3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1FDB3D7-562B-4896-8A56-38217135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9F1376E-0FB1-458D-885A-FCD932CE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95D9B47-87F0-42B8-A430-55644F6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0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8256A-8887-49A8-8D25-71AC2682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A996A2-18A7-4E92-AFFA-102D9C0A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19C75-2C0E-4B3A-8716-D38F3077B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2BA54F1-0BC4-4EC2-B2E8-0DC446CB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485AD22-544C-45E0-940B-57C6A614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352ED4-6EA3-499E-B2C8-3F1814C3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92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D4B7E-DC96-4651-853A-BA7E6B54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75481D3-2E15-4D06-A150-6ACC51C02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E5519B-8B33-45C9-88B6-4F41EC019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8E1F45C-D1DB-42F9-8EA2-0111A3AA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285C6A-A111-4D5F-A6FB-78513EB6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4EC58E-36CB-4C95-8B91-48D4C8EB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89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93712E0-29CC-435A-A90C-40991EFE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C5E922-DD5F-4EB6-AA97-0FB3179F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A2928D-2390-4A26-B8AE-2261A2C77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A18DC-C0A5-4F6D-88B3-F3CDAC83F930}" type="datetimeFigureOut">
              <a:rPr lang="sk-SK" smtClean="0"/>
              <a:t>21.12.2025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BFE948E-2116-4053-9C80-CB15A9495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323852-2C97-4268-B1DB-DB208B309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F052-EFC5-41E2-A1AB-F7B76B9AB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83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aca-ako.sk/komunikacia-prezentacia-vystupovanie/podanie-ruk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ague_Ratter.jp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tkyzadarmo.sk/3d-byt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yzadarmo.sk/3d-by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sk/photo/1030720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mblogr.blogspot.com/2015/09/kalendar-cuti-umum-2016-jadual-cuti-sekolah.html?showComment=1450781555876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ple.wikipedia.org/wiki/Euro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www.ginn.press/a/2percenta-20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uctovani.net/ucet.php?ucet_c=341&amp;popis=Dan-z-prijmu&amp;i=12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F2018BB-0794-4929-A7E0-19AA80D31AD1}"/>
              </a:ext>
            </a:extLst>
          </p:cNvPr>
          <p:cNvSpPr txBox="1">
            <a:spLocks/>
          </p:cNvSpPr>
          <p:nvPr/>
        </p:nvSpPr>
        <p:spPr>
          <a:xfrm>
            <a:off x="581192" y="1714500"/>
            <a:ext cx="11029616" cy="1926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Daňové pojmy</a:t>
            </a:r>
          </a:p>
          <a:p>
            <a:r>
              <a:rPr lang="sk-SK" dirty="0"/>
              <a:t>prehľad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82FC7DB6-628D-4339-BB44-3F1F346B6DAF}"/>
              </a:ext>
            </a:extLst>
          </p:cNvPr>
          <p:cNvSpPr txBox="1">
            <a:spLocks/>
          </p:cNvSpPr>
          <p:nvPr/>
        </p:nvSpPr>
        <p:spPr>
          <a:xfrm>
            <a:off x="3218620" y="4808568"/>
            <a:ext cx="3292057" cy="52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392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373E1-3D43-4595-B033-E85FA580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1" y="1440144"/>
            <a:ext cx="3421566" cy="1325563"/>
          </a:xfrm>
        </p:spPr>
        <p:txBody>
          <a:bodyPr/>
          <a:lstStyle/>
          <a:p>
            <a:r>
              <a:rPr lang="sk-SK" dirty="0">
                <a:solidFill>
                  <a:srgbClr val="C50E17"/>
                </a:solidFill>
              </a:rPr>
              <a:t>Subjekt dane</a:t>
            </a:r>
          </a:p>
        </p:txBody>
      </p:sp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id="{50AE8D23-F87D-4689-BB74-7704614CF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0093" y="1327898"/>
            <a:ext cx="1905000" cy="3143250"/>
          </a:xfr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05C4C8B-FF9B-4A1B-A812-659325377EEE}"/>
              </a:ext>
            </a:extLst>
          </p:cNvPr>
          <p:cNvSpPr txBox="1">
            <a:spLocks/>
          </p:cNvSpPr>
          <p:nvPr/>
        </p:nvSpPr>
        <p:spPr>
          <a:xfrm>
            <a:off x="7699285" y="1440144"/>
            <a:ext cx="3421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rgbClr val="C81B24"/>
                </a:solidFill>
              </a:rPr>
              <a:t>Správca dane</a:t>
            </a:r>
            <a:endParaRPr lang="sk-SK" dirty="0">
              <a:solidFill>
                <a:srgbClr val="C81B24"/>
              </a:solidFill>
            </a:endParaRP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9995FFB3-5CE5-41A0-9A13-CBB947235A67}"/>
              </a:ext>
            </a:extLst>
          </p:cNvPr>
          <p:cNvSpPr txBox="1">
            <a:spLocks/>
          </p:cNvSpPr>
          <p:nvPr/>
        </p:nvSpPr>
        <p:spPr>
          <a:xfrm>
            <a:off x="1061199" y="2765704"/>
            <a:ext cx="6361720" cy="4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daňovník</a:t>
            </a:r>
          </a:p>
          <a:p>
            <a:r>
              <a:rPr lang="sk-SK" dirty="0"/>
              <a:t>platiteľ</a:t>
            </a:r>
          </a:p>
          <a:p>
            <a:r>
              <a:rPr lang="sk-SK" dirty="0"/>
              <a:t>daňový dlžník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2800" dirty="0"/>
              <a:t>registračná a oznamovacia povinnosť daňových subjektov</a:t>
            </a:r>
            <a:endParaRPr lang="sk-SK" dirty="0"/>
          </a:p>
          <a:p>
            <a:endParaRPr lang="sk-SK" dirty="0"/>
          </a:p>
        </p:txBody>
      </p:sp>
      <p:sp>
        <p:nvSpPr>
          <p:cNvPr id="16" name="Zástupný objekt pre obsah 2">
            <a:extLst>
              <a:ext uri="{FF2B5EF4-FFF2-40B4-BE49-F238E27FC236}">
                <a16:creationId xmlns:a16="http://schemas.microsoft.com/office/drawing/2014/main" id="{85892FB2-E3F4-4178-ABC2-D8BAC9177B08}"/>
              </a:ext>
            </a:extLst>
          </p:cNvPr>
          <p:cNvSpPr txBox="1">
            <a:spLocks/>
          </p:cNvSpPr>
          <p:nvPr/>
        </p:nvSpPr>
        <p:spPr>
          <a:xfrm>
            <a:off x="8194568" y="2765707"/>
            <a:ext cx="3421565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daňový úrad</a:t>
            </a:r>
          </a:p>
          <a:p>
            <a:r>
              <a:rPr lang="sk-SK" dirty="0"/>
              <a:t>colný úrad</a:t>
            </a:r>
          </a:p>
          <a:p>
            <a:r>
              <a:rPr lang="sk-SK" dirty="0"/>
              <a:t>obecný úrad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2800" dirty="0"/>
              <a:t>miestna príslušnosť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57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90C23FB-84EC-4B24-914B-8B517E26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21" y="1203383"/>
            <a:ext cx="10515600" cy="5083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Predmet dane</a:t>
            </a:r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pPr marL="0" indent="0"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Základ dane	               </a:t>
            </a:r>
            <a:r>
              <a:rPr lang="sk-SK" dirty="0"/>
              <a:t>?? psov                                       ?? m</a:t>
            </a:r>
            <a:r>
              <a:rPr lang="sk-SK" baseline="30000" dirty="0"/>
              <a:t>2</a:t>
            </a:r>
            <a:r>
              <a:rPr lang="sk-SK" dirty="0"/>
              <a:t>  </a:t>
            </a:r>
            <a:r>
              <a:rPr lang="sk-SK" sz="3600" b="1" dirty="0">
                <a:solidFill>
                  <a:srgbClr val="FF0000"/>
                </a:solidFill>
              </a:rPr>
              <a:t>      </a:t>
            </a:r>
            <a:endParaRPr lang="sk-SK" sz="2800" b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692627C-926F-4587-A48A-1B27BA9F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07" t="4248" r="13094" b="4228"/>
          <a:stretch/>
        </p:blipFill>
        <p:spPr>
          <a:xfrm>
            <a:off x="3955021" y="755141"/>
            <a:ext cx="2833968" cy="267385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B0A3DD53-F3B5-4655-B087-6770711C028A}"/>
              </a:ext>
            </a:extLst>
          </p:cNvPr>
          <p:cNvSpPr txBox="1"/>
          <p:nvPr/>
        </p:nvSpPr>
        <p:spPr>
          <a:xfrm>
            <a:off x="3584085" y="6553260"/>
            <a:ext cx="3740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 tooltip="https://commons.wikimedia.org/wiki/File:Prague_Ratter.jpg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4" tooltip="https://creativecommons.org/licenses/by-sa/3.0/"/>
              </a:rPr>
              <a:t>CC BY-SA</a:t>
            </a:r>
            <a:endParaRPr lang="sk-SK" sz="90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2842F8C7-05AB-40C7-BA9A-7EBF07581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529" t="27194" r="28582" b="10500"/>
          <a:stretch/>
        </p:blipFill>
        <p:spPr>
          <a:xfrm>
            <a:off x="7984940" y="755141"/>
            <a:ext cx="2833968" cy="267385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9B78689B-7155-4587-9D61-CA55089DDD4F}"/>
              </a:ext>
            </a:extLst>
          </p:cNvPr>
          <p:cNvSpPr txBox="1"/>
          <p:nvPr/>
        </p:nvSpPr>
        <p:spPr>
          <a:xfrm>
            <a:off x="7746955" y="6553260"/>
            <a:ext cx="330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6" tooltip="https://fotkyzadarmo.sk/3d-byt/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7" tooltip="https://creativecommons.org/licenses/by/3.0/"/>
              </a:rPr>
              <a:t>CC BY</a:t>
            </a:r>
            <a:endParaRPr lang="sk-SK" sz="900" dirty="0"/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5288EF5F-4B64-4B7A-B8F8-0597EA857A1C}"/>
              </a:ext>
            </a:extLst>
          </p:cNvPr>
          <p:cNvSpPr txBox="1">
            <a:spLocks/>
          </p:cNvSpPr>
          <p:nvPr/>
        </p:nvSpPr>
        <p:spPr>
          <a:xfrm>
            <a:off x="644850" y="2054256"/>
            <a:ext cx="24398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k-SK" sz="2800" dirty="0"/>
              <a:t>majetok </a:t>
            </a:r>
          </a:p>
          <a:p>
            <a:pPr lvl="1"/>
            <a:r>
              <a:rPr lang="sk-SK" sz="2800" dirty="0"/>
              <a:t>príjem </a:t>
            </a:r>
          </a:p>
          <a:p>
            <a:pPr lvl="1"/>
            <a:r>
              <a:rPr lang="sk-SK" sz="2800" dirty="0"/>
              <a:t>úkon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63CC7307-1BC8-4705-B482-564C819CF305}"/>
              </a:ext>
            </a:extLst>
          </p:cNvPr>
          <p:cNvSpPr txBox="1">
            <a:spLocks/>
          </p:cNvSpPr>
          <p:nvPr/>
        </p:nvSpPr>
        <p:spPr>
          <a:xfrm>
            <a:off x="644850" y="4683439"/>
            <a:ext cx="342319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k-SK" sz="2800" dirty="0"/>
              <a:t>EUR </a:t>
            </a:r>
          </a:p>
          <a:p>
            <a:pPr lvl="1"/>
            <a:r>
              <a:rPr lang="sk-SK" sz="2800" dirty="0"/>
              <a:t>m, m2, l </a:t>
            </a:r>
          </a:p>
          <a:p>
            <a:pPr lvl="1"/>
            <a:r>
              <a:rPr lang="sk-SK" sz="2800" dirty="0"/>
              <a:t>kombinovane</a:t>
            </a:r>
          </a:p>
        </p:txBody>
      </p:sp>
    </p:spTree>
    <p:extLst>
      <p:ext uri="{BB962C8B-B14F-4D97-AF65-F5344CB8AC3E}">
        <p14:creationId xmlns:p14="http://schemas.microsoft.com/office/powerpoint/2010/main" val="341247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70CAD-C855-45E3-A147-A3156A26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49" y="416192"/>
            <a:ext cx="7827633" cy="1325563"/>
          </a:xfrm>
        </p:spPr>
        <p:txBody>
          <a:bodyPr/>
          <a:lstStyle/>
          <a:p>
            <a:r>
              <a:rPr lang="sk-SK" dirty="0">
                <a:solidFill>
                  <a:srgbClr val="C50E17"/>
                </a:solidFill>
              </a:rPr>
              <a:t>Sadzba dane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26C266-A5F7-46B6-8EE9-D829CD8B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830" y="1741755"/>
            <a:ext cx="3212783" cy="1588110"/>
          </a:xfrm>
        </p:spPr>
        <p:txBody>
          <a:bodyPr/>
          <a:lstStyle/>
          <a:p>
            <a:r>
              <a:rPr lang="sk-SK" dirty="0"/>
              <a:t>pevná</a:t>
            </a:r>
          </a:p>
          <a:p>
            <a:r>
              <a:rPr lang="sk-SK" dirty="0"/>
              <a:t>percentuálna</a:t>
            </a:r>
          </a:p>
          <a:p>
            <a:r>
              <a:rPr lang="sk-SK" dirty="0"/>
              <a:t>kombinovaná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470B90-E5F9-46BA-A0B2-8F1D37E35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29" t="27194" r="28582" b="10500"/>
          <a:stretch/>
        </p:blipFill>
        <p:spPr>
          <a:xfrm>
            <a:off x="6876096" y="764908"/>
            <a:ext cx="2833968" cy="243600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AB31B39-8048-421C-82AF-19A47254F474}"/>
              </a:ext>
            </a:extLst>
          </p:cNvPr>
          <p:cNvSpPr txBox="1"/>
          <p:nvPr/>
        </p:nvSpPr>
        <p:spPr>
          <a:xfrm>
            <a:off x="7707474" y="6303273"/>
            <a:ext cx="330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 tooltip="https://fotkyzadarmo.sk/3d-byt/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4" tooltip="https://creativecommons.org/licenses/by/3.0/"/>
              </a:rPr>
              <a:t>CC BY</a:t>
            </a:r>
            <a:endParaRPr lang="sk-SK" sz="900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5AC07F5-12EA-48B4-AC5D-BC699B4445B4}"/>
              </a:ext>
            </a:extLst>
          </p:cNvPr>
          <p:cNvSpPr/>
          <p:nvPr/>
        </p:nvSpPr>
        <p:spPr>
          <a:xfrm>
            <a:off x="8949738" y="3342410"/>
            <a:ext cx="213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5 €/m</a:t>
            </a:r>
            <a:r>
              <a:rPr lang="sk-SK" sz="5400" b="1" cap="none" spc="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0E69E9A-BD88-417B-B09D-EF9FCD5D4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84033" y="3528135"/>
            <a:ext cx="2848594" cy="2436004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92551BC3-553C-4F1C-8759-186365C99544}"/>
              </a:ext>
            </a:extLst>
          </p:cNvPr>
          <p:cNvSpPr/>
          <p:nvPr/>
        </p:nvSpPr>
        <p:spPr>
          <a:xfrm>
            <a:off x="4417567" y="5866395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 </a:t>
            </a:r>
            <a:r>
              <a:rPr lang="sk-SK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%</a:t>
            </a:r>
            <a:endParaRPr lang="sk-SK" sz="5400" b="1" cap="none" spc="0" baseline="30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02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98B4A68-9B68-4A09-A815-253C7A17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9768" y="5470385"/>
            <a:ext cx="10515600" cy="4351338"/>
          </a:xfrm>
        </p:spPr>
        <p:txBody>
          <a:bodyPr/>
          <a:lstStyle/>
          <a:p>
            <a:endParaRPr lang="sk-SK" sz="2800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Zástupný objekt pre obsah 4">
            <a:extLst>
              <a:ext uri="{FF2B5EF4-FFF2-40B4-BE49-F238E27FC236}">
                <a16:creationId xmlns:a16="http://schemas.microsoft.com/office/drawing/2014/main" id="{52EB065E-D99B-4348-8992-7EE417AB5517}"/>
              </a:ext>
            </a:extLst>
          </p:cNvPr>
          <p:cNvSpPr txBox="1">
            <a:spLocks/>
          </p:cNvSpPr>
          <p:nvPr/>
        </p:nvSpPr>
        <p:spPr>
          <a:xfrm>
            <a:off x="658586" y="386954"/>
            <a:ext cx="11277600" cy="647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Zdaňovacie obdobie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4400" dirty="0">
              <a:solidFill>
                <a:srgbClr val="C50E17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							Daňové priznanie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4400" dirty="0">
              <a:solidFill>
                <a:srgbClr val="C50E17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200" dirty="0">
              <a:solidFill>
                <a:srgbClr val="C50E17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Platenie daní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4400" dirty="0">
              <a:solidFill>
                <a:srgbClr val="C50E17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4400" dirty="0">
              <a:solidFill>
                <a:srgbClr val="C50E17"/>
              </a:solidFill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44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							Daňové oslobodenie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1CD031F3-0040-447A-9D4B-E89EADD62267}"/>
              </a:ext>
            </a:extLst>
          </p:cNvPr>
          <p:cNvSpPr txBox="1">
            <a:spLocks/>
          </p:cNvSpPr>
          <p:nvPr/>
        </p:nvSpPr>
        <p:spPr>
          <a:xfrm>
            <a:off x="7464418" y="2561294"/>
            <a:ext cx="2457241" cy="158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riadne</a:t>
            </a:r>
          </a:p>
          <a:p>
            <a:r>
              <a:rPr lang="sk-SK" dirty="0"/>
              <a:t>opravné</a:t>
            </a:r>
          </a:p>
          <a:p>
            <a:r>
              <a:rPr lang="sk-SK" dirty="0"/>
              <a:t>dodatočné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292005D-640C-4C1F-813C-CEADF9EFB35D}"/>
              </a:ext>
            </a:extLst>
          </p:cNvPr>
          <p:cNvSpPr txBox="1">
            <a:spLocks/>
          </p:cNvSpPr>
          <p:nvPr/>
        </p:nvSpPr>
        <p:spPr>
          <a:xfrm>
            <a:off x="1226905" y="1080762"/>
            <a:ext cx="2457241" cy="158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mesačné</a:t>
            </a:r>
          </a:p>
          <a:p>
            <a:r>
              <a:rPr lang="sk-SK" dirty="0"/>
              <a:t>štvrťročné</a:t>
            </a:r>
          </a:p>
          <a:p>
            <a:r>
              <a:rPr lang="sk-SK" dirty="0"/>
              <a:t>ročné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7654EC95-2497-43D1-B22F-B50AEB92E13E}"/>
              </a:ext>
            </a:extLst>
          </p:cNvPr>
          <p:cNvSpPr txBox="1">
            <a:spLocks/>
          </p:cNvSpPr>
          <p:nvPr/>
        </p:nvSpPr>
        <p:spPr>
          <a:xfrm>
            <a:off x="1226905" y="4116685"/>
            <a:ext cx="3753310" cy="2441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hotovostne</a:t>
            </a:r>
          </a:p>
          <a:p>
            <a:r>
              <a:rPr lang="sk-SK" dirty="0"/>
              <a:t>bezhotovostne </a:t>
            </a:r>
          </a:p>
          <a:p>
            <a:r>
              <a:rPr lang="sk-SK" dirty="0"/>
              <a:t>poštovou poukážkou</a:t>
            </a:r>
          </a:p>
          <a:p>
            <a:endParaRPr lang="sk-SK" dirty="0"/>
          </a:p>
          <a:p>
            <a:r>
              <a:rPr lang="sk-SK" dirty="0"/>
              <a:t>celá suma, splátky</a:t>
            </a:r>
          </a:p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968A457A-F616-42EC-AAD9-413E1AAB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" r="60780" b="7601"/>
          <a:stretch/>
        </p:blipFill>
        <p:spPr>
          <a:xfrm>
            <a:off x="4204147" y="1290139"/>
            <a:ext cx="1375153" cy="1425440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DA1582BE-964B-4985-B291-977B95C214E3}"/>
              </a:ext>
            </a:extLst>
          </p:cNvPr>
          <p:cNvSpPr txBox="1"/>
          <p:nvPr/>
        </p:nvSpPr>
        <p:spPr>
          <a:xfrm>
            <a:off x="156278" y="6579848"/>
            <a:ext cx="3423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 tooltip="https://bmblogr.blogspot.com/2015/09/kalendar-cuti-umum-2016-jadual-cuti-sekolah.html?showComment=1450781555876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4" tooltip="https://creativecommons.org/licenses/by/3.0/"/>
              </a:rPr>
              <a:t>CC BY</a:t>
            </a:r>
            <a:endParaRPr lang="sk-SK" sz="9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AD7A83B-A7B3-4EBB-A889-3D9E9CA35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65515" y="4110254"/>
            <a:ext cx="1686828" cy="1265121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70B0F0B6-03A5-40D4-B15A-75C273719528}"/>
              </a:ext>
            </a:extLst>
          </p:cNvPr>
          <p:cNvSpPr txBox="1"/>
          <p:nvPr/>
        </p:nvSpPr>
        <p:spPr>
          <a:xfrm>
            <a:off x="4289262" y="6592660"/>
            <a:ext cx="4016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6" tooltip="https://simple.wikipedia.org/wiki/Euro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7" tooltip="https://creativecommons.org/licenses/by-sa/3.0/"/>
              </a:rPr>
              <a:t>CC BY-SA</a:t>
            </a:r>
            <a:endParaRPr lang="sk-SK" sz="900" dirty="0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CA19FC2E-95CE-4B51-9BF6-0489F68FC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01874" y="2810513"/>
            <a:ext cx="2234312" cy="1403427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D6913732-8A2B-45BA-A696-6F242E7121E1}"/>
              </a:ext>
            </a:extLst>
          </p:cNvPr>
          <p:cNvSpPr txBox="1"/>
          <p:nvPr/>
        </p:nvSpPr>
        <p:spPr>
          <a:xfrm>
            <a:off x="8611939" y="6579848"/>
            <a:ext cx="3470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9" tooltip="https://www.ginn.press/a/2percenta-2014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7" tooltip="https://creativecommons.org/licenses/by-sa/3.0/"/>
              </a:rPr>
              <a:t>CC BY-SA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330870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0DD5B21-5314-4BBC-A459-A9BD31DE685D}"/>
              </a:ext>
            </a:extLst>
          </p:cNvPr>
          <p:cNvSpPr txBox="1">
            <a:spLocks/>
          </p:cNvSpPr>
          <p:nvPr/>
        </p:nvSpPr>
        <p:spPr>
          <a:xfrm>
            <a:off x="4106179" y="584768"/>
            <a:ext cx="4488783" cy="24568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neverejné</a:t>
            </a:r>
          </a:p>
          <a:p>
            <a:endParaRPr lang="sk-SK" dirty="0"/>
          </a:p>
          <a:p>
            <a:r>
              <a:rPr lang="sk-SK" dirty="0"/>
              <a:t>správca dane </a:t>
            </a:r>
          </a:p>
          <a:p>
            <a:r>
              <a:rPr lang="sk-SK" dirty="0"/>
              <a:t>daňový subjekt </a:t>
            </a:r>
          </a:p>
          <a:p>
            <a:r>
              <a:rPr lang="sk-SK" dirty="0"/>
              <a:t>polícia, súd, poisťovňa </a:t>
            </a:r>
          </a:p>
          <a:p>
            <a:endParaRPr lang="sk-SK" sz="1800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B8206817-B817-47D0-BDB5-5E714A58F2A4}"/>
              </a:ext>
            </a:extLst>
          </p:cNvPr>
          <p:cNvSpPr txBox="1">
            <a:spLocks/>
          </p:cNvSpPr>
          <p:nvPr/>
        </p:nvSpPr>
        <p:spPr>
          <a:xfrm>
            <a:off x="4106179" y="3626285"/>
            <a:ext cx="6023669" cy="1632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tx1"/>
                </a:solidFill>
              </a:rPr>
              <a:t>dorubenie dane   </a:t>
            </a:r>
            <a:r>
              <a:rPr lang="sk-SK" dirty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sk-SK" dirty="0">
                <a:solidFill>
                  <a:schemeClr val="tx1"/>
                </a:solidFill>
              </a:rPr>
              <a:t>ukladanie sankcií</a:t>
            </a:r>
          </a:p>
          <a:p>
            <a:r>
              <a:rPr lang="sk-SK" dirty="0">
                <a:solidFill>
                  <a:schemeClr val="tx1"/>
                </a:solidFill>
              </a:rPr>
              <a:t>vrátenie dane</a:t>
            </a:r>
          </a:p>
          <a:p>
            <a:r>
              <a:rPr lang="sk-SK" dirty="0">
                <a:solidFill>
                  <a:schemeClr val="tx1"/>
                </a:solidFill>
              </a:rPr>
              <a:t>exekučné konanie</a:t>
            </a:r>
          </a:p>
          <a:p>
            <a:endParaRPr lang="sk-SK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5EA8C22-51F4-484B-9665-F6E3FB01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0" y="240208"/>
            <a:ext cx="4062165" cy="1014618"/>
          </a:xfrm>
        </p:spPr>
        <p:txBody>
          <a:bodyPr/>
          <a:lstStyle/>
          <a:p>
            <a:r>
              <a:rPr lang="sk-SK" dirty="0">
                <a:solidFill>
                  <a:srgbClr val="C50E17"/>
                </a:solidFill>
              </a:rPr>
              <a:t>daňové konanie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880F83E-6566-4ADF-95BE-BB3815E3E6E1}"/>
              </a:ext>
            </a:extLst>
          </p:cNvPr>
          <p:cNvSpPr txBox="1">
            <a:spLocks/>
          </p:cNvSpPr>
          <p:nvPr/>
        </p:nvSpPr>
        <p:spPr>
          <a:xfrm>
            <a:off x="215919" y="3307802"/>
            <a:ext cx="4062165" cy="101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rgbClr val="C50E17"/>
                </a:solidFill>
              </a:rPr>
              <a:t>daňová kontrola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BA411A3-05EC-4E65-842F-AEE521DC131D}"/>
              </a:ext>
            </a:extLst>
          </p:cNvPr>
          <p:cNvSpPr txBox="1">
            <a:spLocks/>
          </p:cNvSpPr>
          <p:nvPr/>
        </p:nvSpPr>
        <p:spPr>
          <a:xfrm>
            <a:off x="215919" y="5355841"/>
            <a:ext cx="4604214" cy="101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rgbClr val="C50E17"/>
                </a:solidFill>
              </a:rPr>
              <a:t>opravné prostriedky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C5444B0C-0E7D-4DBF-98AA-D53073497500}"/>
              </a:ext>
            </a:extLst>
          </p:cNvPr>
          <p:cNvSpPr txBox="1">
            <a:spLocks/>
          </p:cNvSpPr>
          <p:nvPr/>
        </p:nvSpPr>
        <p:spPr>
          <a:xfrm>
            <a:off x="4628694" y="5615943"/>
            <a:ext cx="3176366" cy="99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>
                <a:solidFill>
                  <a:schemeClr val="tx1"/>
                </a:solidFill>
              </a:rPr>
              <a:t>odvolanie</a:t>
            </a:r>
          </a:p>
          <a:p>
            <a:r>
              <a:rPr lang="sk-SK" sz="2800" dirty="0">
                <a:solidFill>
                  <a:schemeClr val="tx1"/>
                </a:solidFill>
              </a:rPr>
              <a:t>obnova konania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57512965-AEEF-461C-BC38-BD122A9F8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48061" y="685340"/>
            <a:ext cx="2573781" cy="2573781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80F4F614-A221-4672-A807-113FEC916D5B}"/>
              </a:ext>
            </a:extLst>
          </p:cNvPr>
          <p:cNvSpPr txBox="1"/>
          <p:nvPr/>
        </p:nvSpPr>
        <p:spPr>
          <a:xfrm>
            <a:off x="8452069" y="6370459"/>
            <a:ext cx="3765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4" tooltip="https://www.uctovani.net/ucet.php?ucet_c=341&amp;popis=Dan-z-prijmu&amp;i=124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5" tooltip="https://creativecommons.org/licenses/by-nc-sa/3.0/"/>
              </a:rPr>
              <a:t>CC BY-SA-NC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88453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46300AD-84CA-417A-B0DD-899E172A8DB4}"/>
              </a:ext>
            </a:extLst>
          </p:cNvPr>
          <p:cNvSpPr txBox="1">
            <a:spLocks/>
          </p:cNvSpPr>
          <p:nvPr/>
        </p:nvSpPr>
        <p:spPr>
          <a:xfrm>
            <a:off x="2704775" y="0"/>
            <a:ext cx="6491340" cy="98898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sk-SK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300">
                <a:solidFill>
                  <a:srgbClr val="C50E17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k-SK" sz="6600" dirty="0"/>
              <a:t>Daňová sústava SR</a:t>
            </a:r>
          </a:p>
        </p:txBody>
      </p:sp>
      <p:sp>
        <p:nvSpPr>
          <p:cNvPr id="5" name="Zástupný symbol textu 3">
            <a:extLst>
              <a:ext uri="{FF2B5EF4-FFF2-40B4-BE49-F238E27FC236}">
                <a16:creationId xmlns:a16="http://schemas.microsoft.com/office/drawing/2014/main" id="{56C07504-E831-4561-AC9C-CE96D62EF7EF}"/>
              </a:ext>
            </a:extLst>
          </p:cNvPr>
          <p:cNvSpPr txBox="1">
            <a:spLocks/>
          </p:cNvSpPr>
          <p:nvPr/>
        </p:nvSpPr>
        <p:spPr>
          <a:xfrm>
            <a:off x="0" y="147986"/>
            <a:ext cx="2458681" cy="5360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sk-SK" sz="33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Priame dane</a:t>
            </a:r>
          </a:p>
        </p:txBody>
      </p:sp>
      <p:sp>
        <p:nvSpPr>
          <p:cNvPr id="6" name="Zástupný symbol obsahu 4">
            <a:extLst>
              <a:ext uri="{FF2B5EF4-FFF2-40B4-BE49-F238E27FC236}">
                <a16:creationId xmlns:a16="http://schemas.microsoft.com/office/drawing/2014/main" id="{9EBE0146-8019-4AC0-89D3-127EA440C601}"/>
              </a:ext>
            </a:extLst>
          </p:cNvPr>
          <p:cNvSpPr txBox="1">
            <a:spLocks/>
          </p:cNvSpPr>
          <p:nvPr/>
        </p:nvSpPr>
        <p:spPr>
          <a:xfrm>
            <a:off x="0" y="1389185"/>
            <a:ext cx="7483501" cy="4079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Dane z príjmov: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 príjmov fyzických osôb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 príjmov právnických osôb</a:t>
            </a:r>
          </a:p>
          <a:p>
            <a:pPr marL="3240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k-SK" sz="500" dirty="0"/>
          </a:p>
          <a:p>
            <a:pPr>
              <a:spcBef>
                <a:spcPts val="0"/>
              </a:spcBef>
            </a:pPr>
            <a:r>
              <a:rPr lang="sk-SK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Dane z majetku: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 nehnuteľností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psa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užívanie verejného priestranstva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ubytovanie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predajné automaty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nevýherné hracie automaty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vjazd a zotrvanie motorového vozidla v historickej časti mesta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za jadrové zariadenie</a:t>
            </a:r>
          </a:p>
          <a:p>
            <a:pPr lvl="1">
              <a:spcBef>
                <a:spcPts val="0"/>
              </a:spcBef>
            </a:pPr>
            <a:r>
              <a:rPr lang="sk-SK" dirty="0"/>
              <a:t>Miestny poplatok za komunálne odpady a drobné stavebné odpady</a:t>
            </a:r>
          </a:p>
          <a:p>
            <a:pPr lvl="1">
              <a:spcBef>
                <a:spcPts val="0"/>
              </a:spcBef>
            </a:pPr>
            <a:r>
              <a:rPr lang="sk-SK" dirty="0"/>
              <a:t>Daň z motorových vozidiel </a:t>
            </a:r>
          </a:p>
        </p:txBody>
      </p:sp>
      <p:sp>
        <p:nvSpPr>
          <p:cNvPr id="7" name="Zástupný symbol textu 5">
            <a:extLst>
              <a:ext uri="{FF2B5EF4-FFF2-40B4-BE49-F238E27FC236}">
                <a16:creationId xmlns:a16="http://schemas.microsoft.com/office/drawing/2014/main" id="{206EB05E-8B65-4C83-A113-4AD50187B1D5}"/>
              </a:ext>
            </a:extLst>
          </p:cNvPr>
          <p:cNvSpPr txBox="1">
            <a:spLocks/>
          </p:cNvSpPr>
          <p:nvPr/>
        </p:nvSpPr>
        <p:spPr>
          <a:xfrm>
            <a:off x="9196114" y="197069"/>
            <a:ext cx="3035199" cy="553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3" lvl="3" indent="0">
              <a:spcBef>
                <a:spcPct val="0"/>
              </a:spcBef>
              <a:buNone/>
            </a:pPr>
            <a:r>
              <a:rPr lang="sk-SK" sz="33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Nepriame</a:t>
            </a:r>
            <a:r>
              <a:rPr lang="sk-SK" sz="3300" cap="all" dirty="0">
                <a:solidFill>
                  <a:schemeClr val="bg1"/>
                </a:solidFill>
              </a:rPr>
              <a:t> </a:t>
            </a:r>
            <a:r>
              <a:rPr lang="sk-SK" sz="3300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dane</a:t>
            </a:r>
          </a:p>
        </p:txBody>
      </p:sp>
      <p:sp>
        <p:nvSpPr>
          <p:cNvPr id="8" name="Zástupný symbol obsahu 6">
            <a:extLst>
              <a:ext uri="{FF2B5EF4-FFF2-40B4-BE49-F238E27FC236}">
                <a16:creationId xmlns:a16="http://schemas.microsoft.com/office/drawing/2014/main" id="{A235C5C4-CD2F-4302-843C-97DAE6813D01}"/>
              </a:ext>
            </a:extLst>
          </p:cNvPr>
          <p:cNvSpPr txBox="1">
            <a:spLocks/>
          </p:cNvSpPr>
          <p:nvPr/>
        </p:nvSpPr>
        <p:spPr>
          <a:xfrm>
            <a:off x="6983615" y="1389184"/>
            <a:ext cx="5208385" cy="54688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Univerzálna daň</a:t>
            </a:r>
          </a:p>
          <a:p>
            <a:pPr marL="719138">
              <a:spcBef>
                <a:spcPts val="0"/>
              </a:spcBef>
            </a:pPr>
            <a:r>
              <a:rPr lang="sk-SK" sz="2400" dirty="0"/>
              <a:t>Daň z pridanej hodnoty</a:t>
            </a:r>
          </a:p>
          <a:p>
            <a:pPr>
              <a:spcBef>
                <a:spcPts val="0"/>
              </a:spcBef>
            </a:pPr>
            <a:endParaRPr lang="sk-SK" sz="2400" dirty="0"/>
          </a:p>
          <a:p>
            <a:pPr>
              <a:spcBef>
                <a:spcPts val="0"/>
              </a:spcBef>
            </a:pPr>
            <a:r>
              <a:rPr lang="sk-SK" dirty="0">
                <a:solidFill>
                  <a:srgbClr val="C50E17"/>
                </a:solidFill>
                <a:latin typeface="+mj-lt"/>
                <a:ea typeface="+mj-ea"/>
                <a:cs typeface="+mj-cs"/>
              </a:rPr>
              <a:t>Selektívne dane</a:t>
            </a:r>
          </a:p>
          <a:p>
            <a:pPr lvl="1">
              <a:spcBef>
                <a:spcPts val="0"/>
              </a:spcBef>
            </a:pPr>
            <a:r>
              <a:rPr lang="sk-SK" dirty="0"/>
              <a:t>Spotrebná daň z alkoholických nápojov (pivo, víno, liehoviny)</a:t>
            </a:r>
          </a:p>
          <a:p>
            <a:pPr lvl="1">
              <a:spcBef>
                <a:spcPts val="0"/>
              </a:spcBef>
            </a:pPr>
            <a:r>
              <a:rPr lang="sk-SK" dirty="0"/>
              <a:t>Spotrebná daň z minerálneho oleja</a:t>
            </a:r>
          </a:p>
          <a:p>
            <a:pPr lvl="1">
              <a:spcBef>
                <a:spcPts val="0"/>
              </a:spcBef>
            </a:pPr>
            <a:r>
              <a:rPr lang="sk-SK" dirty="0"/>
              <a:t>Spotrebná daň z tabakových výrobkov</a:t>
            </a:r>
          </a:p>
          <a:p>
            <a:pPr lvl="1">
              <a:spcBef>
                <a:spcPts val="0"/>
              </a:spcBef>
            </a:pPr>
            <a:r>
              <a:rPr lang="sk-SK" dirty="0"/>
              <a:t>Spotrebná daň z elektriny, uhlia a zemného plynu</a:t>
            </a:r>
          </a:p>
          <a:p>
            <a:pPr lvl="1">
              <a:spcBef>
                <a:spcPts val="0"/>
              </a:spcBef>
            </a:pPr>
            <a:r>
              <a:rPr lang="sk-SK" dirty="0"/>
              <a:t>Spotrebná daň zo sladených nealkoholických nápojov</a:t>
            </a:r>
          </a:p>
          <a:p>
            <a:pPr lvl="1">
              <a:spcBef>
                <a:spcPts val="0"/>
              </a:spcBef>
            </a:pPr>
            <a:endParaRPr lang="sk-SK" sz="1800" b="1" dirty="0">
              <a:solidFill>
                <a:srgbClr val="4D1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1825" lvl="1" indent="-304800">
              <a:spcBef>
                <a:spcPts val="0"/>
              </a:spcBef>
            </a:pPr>
            <a:r>
              <a:rPr lang="sk-SK" dirty="0"/>
              <a:t>Daň z poistenia</a:t>
            </a:r>
          </a:p>
          <a:p>
            <a:pPr marL="631825" lvl="1" indent="-304800">
              <a:spcBef>
                <a:spcPts val="0"/>
              </a:spcBef>
            </a:pPr>
            <a:endParaRPr lang="sk-SK" dirty="0"/>
          </a:p>
          <a:p>
            <a:pPr marL="631825" lvl="1" indent="-304800">
              <a:spcBef>
                <a:spcPts val="0"/>
              </a:spcBef>
            </a:pPr>
            <a:r>
              <a:rPr lang="sk-SK" dirty="0"/>
              <a:t>Transakčná daň</a:t>
            </a:r>
            <a:endParaRPr lang="sk-SK" sz="1800" b="1" dirty="0">
              <a:solidFill>
                <a:srgbClr val="4D1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3926931-B46B-426E-B6B3-74AA7E5D4E28}"/>
              </a:ext>
            </a:extLst>
          </p:cNvPr>
          <p:cNvSpPr/>
          <p:nvPr/>
        </p:nvSpPr>
        <p:spPr>
          <a:xfrm>
            <a:off x="765397" y="797545"/>
            <a:ext cx="3632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/>
              <a:t>Daňovník</a:t>
            </a:r>
            <a:r>
              <a:rPr lang="sk-SK" sz="1200" b="1" cap="none" spc="0" dirty="0">
                <a:ln w="12700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3600" dirty="0"/>
              <a:t>= platiteľ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77A90324-3C55-46B5-BC29-C55C08D5C4F8}"/>
              </a:ext>
            </a:extLst>
          </p:cNvPr>
          <p:cNvSpPr/>
          <p:nvPr/>
        </p:nvSpPr>
        <p:spPr>
          <a:xfrm>
            <a:off x="7636429" y="771899"/>
            <a:ext cx="37015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/>
              <a:t>Daňovník ≠ platiteľ</a:t>
            </a:r>
          </a:p>
        </p:txBody>
      </p:sp>
    </p:spTree>
    <p:extLst>
      <p:ext uri="{BB962C8B-B14F-4D97-AF65-F5344CB8AC3E}">
        <p14:creationId xmlns:p14="http://schemas.microsoft.com/office/powerpoint/2010/main" val="20455223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329</Words>
  <Application>Microsoft Office PowerPoint</Application>
  <PresentationFormat>Širokouhlá</PresentationFormat>
  <Paragraphs>108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Office</vt:lpstr>
      <vt:lpstr>Prezentácia programu PowerPoint</vt:lpstr>
      <vt:lpstr>Subjekt dane</vt:lpstr>
      <vt:lpstr>Prezentácia programu PowerPoint</vt:lpstr>
      <vt:lpstr>Sadzba dane</vt:lpstr>
      <vt:lpstr>Prezentácia programu PowerPoint</vt:lpstr>
      <vt:lpstr>daňové konanie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Janka Balalová</dc:creator>
  <cp:lastModifiedBy>Balalová Janka</cp:lastModifiedBy>
  <cp:revision>35</cp:revision>
  <dcterms:created xsi:type="dcterms:W3CDTF">2021-06-05T12:06:09Z</dcterms:created>
  <dcterms:modified xsi:type="dcterms:W3CDTF">2025-12-21T14:45:19Z</dcterms:modified>
</cp:coreProperties>
</file>